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301" r:id="rId7"/>
    <p:sldId id="286" r:id="rId8"/>
    <p:sldId id="272" r:id="rId9"/>
    <p:sldId id="302" r:id="rId10"/>
    <p:sldId id="276" r:id="rId11"/>
    <p:sldId id="275" r:id="rId12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00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236" autoAdjust="0"/>
  </p:normalViewPr>
  <p:slideViewPr>
    <p:cSldViewPr snapToGrid="0" showGuides="1">
      <p:cViewPr>
        <p:scale>
          <a:sx n="75" d="100"/>
          <a:sy n="75" d="100"/>
        </p:scale>
        <p:origin x="2558" y="43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50D9ED6-7A08-499A-95EC-E1D92DDF1BFF}" type="datetimeFigureOut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4888" y="1252538"/>
            <a:ext cx="23383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EC5CBA6C-5079-4F7D-9C03-A85FF6B43F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3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1420-B83C-4C58-A0EC-1A3071E587E2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7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539F-5526-4D04-8FD6-260459D8BC5F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3D84-5621-4CC5-8FC4-57C7F07D8C49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2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845-20CD-48D2-A2D5-B5407AFF0FCB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07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A997-C117-4E07-8358-707BEF18102A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99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C61-18D9-4AC9-AA51-71DA4C67CC89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68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93E7-F14A-4576-8224-71FB96D1D432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3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12DF-9BCA-4E06-AD49-34DFDD5BC2B2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1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E020-7334-4238-9110-095FAD913287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93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DA89-3C9A-4A3F-BA1A-AD4015311DE3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85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7A1-BAA2-4685-9A13-423FC750900D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0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4AF4-3935-4223-9569-5734B3B1160A}" type="datetime1">
              <a:rPr kumimoji="1" lang="ja-JP" altLang="en-US" smtClean="0"/>
              <a:t>2023/10/12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rawingObject2">
            <a:extLst>
              <a:ext uri="{FF2B5EF4-FFF2-40B4-BE49-F238E27FC236}">
                <a16:creationId xmlns:a16="http://schemas.microsoft.com/office/drawing/2014/main" id="{E8D9608A-6B4B-4561-B61C-C74C30FB5185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3687445"/>
            <a:ext cx="6045200" cy="2531668"/>
            <a:chOff x="0" y="0"/>
            <a:chExt cx="60452" cy="14719"/>
          </a:xfrm>
        </p:grpSpPr>
        <p:sp>
          <p:nvSpPr>
            <p:cNvPr id="5" name="Shape 3">
              <a:extLst>
                <a:ext uri="{FF2B5EF4-FFF2-40B4-BE49-F238E27FC236}">
                  <a16:creationId xmlns:a16="http://schemas.microsoft.com/office/drawing/2014/main" id="{2A6BEF9C-6AE2-4714-89C9-41C77A60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395"/>
              <a:ext cx="57092" cy="6"/>
            </a:xfrm>
            <a:custGeom>
              <a:avLst/>
              <a:gdLst>
                <a:gd name="T0" fmla="*/ 0 w 5709284"/>
                <a:gd name="T1" fmla="*/ 0 h 635"/>
                <a:gd name="T2" fmla="*/ 5709284 w 5709284"/>
                <a:gd name="T3" fmla="*/ 635 h 635"/>
                <a:gd name="T4" fmla="*/ 0 w 5709284"/>
                <a:gd name="T5" fmla="*/ 0 h 635"/>
                <a:gd name="T6" fmla="*/ 5709284 w 5709284"/>
                <a:gd name="T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T4" t="T5" r="T6" b="T7"/>
              <a:pathLst>
                <a:path w="5709284" h="635">
                  <a:moveTo>
                    <a:pt x="0" y="0"/>
                  </a:moveTo>
                  <a:lnTo>
                    <a:pt x="5709284" y="63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2CDC2C1D-88BF-4C3A-95C8-8992DD55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" y="0"/>
              <a:ext cx="4255" cy="14719"/>
            </a:xfrm>
            <a:custGeom>
              <a:avLst/>
              <a:gdLst>
                <a:gd name="T0" fmla="*/ 0 w 425451"/>
                <a:gd name="T1" fmla="*/ 0 h 1471930"/>
                <a:gd name="T2" fmla="*/ 0 w 425451"/>
                <a:gd name="T3" fmla="*/ 1471930 h 1471930"/>
                <a:gd name="T4" fmla="*/ 425451 w 425451"/>
                <a:gd name="T5" fmla="*/ 1471930 h 1471930"/>
                <a:gd name="T6" fmla="*/ 425451 w 425451"/>
                <a:gd name="T7" fmla="*/ 0 h 1471930"/>
                <a:gd name="T8" fmla="*/ 0 w 425451"/>
                <a:gd name="T9" fmla="*/ 0 h 1471930"/>
                <a:gd name="T10" fmla="*/ 0 w 425451"/>
                <a:gd name="T11" fmla="*/ 0 h 1471930"/>
                <a:gd name="T12" fmla="*/ 425451 w 425451"/>
                <a:gd name="T13" fmla="*/ 1471930 h 147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5451" h="1471930">
                  <a:moveTo>
                    <a:pt x="0" y="0"/>
                  </a:moveTo>
                  <a:lnTo>
                    <a:pt x="0" y="1471930"/>
                  </a:lnTo>
                  <a:lnTo>
                    <a:pt x="425451" y="1471930"/>
                  </a:lnTo>
                  <a:lnTo>
                    <a:pt x="42545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ECEFA4-271F-4CD8-A6FE-097AC17AA450}"/>
              </a:ext>
            </a:extLst>
          </p:cNvPr>
          <p:cNvSpPr txBox="1"/>
          <p:nvPr/>
        </p:nvSpPr>
        <p:spPr>
          <a:xfrm>
            <a:off x="1070833" y="4086615"/>
            <a:ext cx="495526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/>
              <a:t>Handy Terminal Direct Labor system </a:t>
            </a:r>
            <a:endParaRPr kumimoji="1" lang="th-TH" altLang="ja-JP" b="1" dirty="0"/>
          </a:p>
          <a:p>
            <a:pPr algn="r"/>
            <a:r>
              <a:rPr kumimoji="1" lang="en-US" altLang="ja-JP" b="1" dirty="0"/>
              <a:t>Specifications Documentation EN for NTMT</a:t>
            </a:r>
          </a:p>
          <a:p>
            <a:pPr algn="r"/>
            <a:r>
              <a:rPr kumimoji="1" lang="en-US" altLang="ja-JP" sz="1400" b="1" dirty="0"/>
              <a:t>Blueprint</a:t>
            </a:r>
          </a:p>
          <a:p>
            <a:pPr algn="r"/>
            <a:endParaRPr kumimoji="1" lang="en-US" altLang="ja-JP" sz="1400" dirty="0"/>
          </a:p>
          <a:p>
            <a:pPr algn="r"/>
            <a:r>
              <a:rPr kumimoji="1" lang="en-US" altLang="ja-JP" sz="1200" dirty="0"/>
              <a:t>R1</a:t>
            </a:r>
          </a:p>
          <a:p>
            <a:pPr algn="r"/>
            <a:r>
              <a:rPr kumimoji="1" lang="en-US" altLang="ja-JP" sz="1200" dirty="0"/>
              <a:t>Made for : NIDEC TECHNO MOTOR (Thailand) Co.,</a:t>
            </a:r>
            <a:r>
              <a:rPr kumimoji="1" lang="th-TH" altLang="ja-JP" sz="1200" dirty="0"/>
              <a:t> </a:t>
            </a:r>
            <a:r>
              <a:rPr kumimoji="1" lang="en-US" altLang="ja-JP" sz="1200" dirty="0"/>
              <a:t>Ltd.</a:t>
            </a:r>
          </a:p>
          <a:p>
            <a:pPr algn="r"/>
            <a:r>
              <a:rPr kumimoji="1" lang="en-US" altLang="ja-JP" sz="1200" dirty="0"/>
              <a:t>By : TOMAS TECH CO.,LTD.</a:t>
            </a:r>
          </a:p>
          <a:p>
            <a:pPr algn="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00D60E-DEF8-4FC2-9AF6-F632CD65EC1B}"/>
              </a:ext>
            </a:extLst>
          </p:cNvPr>
          <p:cNvSpPr/>
          <p:nvPr/>
        </p:nvSpPr>
        <p:spPr>
          <a:xfrm>
            <a:off x="40640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Version 12/Oct/2023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5B4DA840-04A4-4B68-85C0-2E5D055F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010B2CE-2E6A-4AD5-BE49-4FB62FDB8834}"/>
              </a:ext>
            </a:extLst>
          </p:cNvPr>
          <p:cNvSpPr/>
          <p:nvPr/>
        </p:nvSpPr>
        <p:spPr>
          <a:xfrm>
            <a:off x="490728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Confidential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9C2955-2E01-74B5-211E-E4F9D2EA1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8004939"/>
            <a:ext cx="5955176" cy="142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5. Q&amp;A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21290CBD-22A3-4F1E-9FDB-AED3BD8BB5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523963"/>
              </p:ext>
            </p:extLst>
          </p:nvPr>
        </p:nvGraphicFramePr>
        <p:xfrm>
          <a:off x="406399" y="1106488"/>
          <a:ext cx="6117063" cy="162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712079" imgH="3772175" progId="Excel.Sheet.12">
                  <p:embed/>
                </p:oleObj>
              </mc:Choice>
              <mc:Fallback>
                <p:oleObj name="Worksheet" r:id="rId2" imgW="11712079" imgH="3772175" progId="Excel.Sheet.12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21290CBD-22A3-4F1E-9FDB-AED3BD8BB5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6399" y="1106488"/>
                        <a:ext cx="6117063" cy="162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5483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6. Sign off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We hereby acknowledge and agree the above-mentioned blueprint requirements.</a:t>
            </a:r>
          </a:p>
          <a:p>
            <a:r>
              <a:rPr kumimoji="1" lang="en-US" altLang="ja-JP" sz="1100" dirty="0"/>
              <a:t>Any changes required after the sign off for this blueprint will be addressed through the change request process.</a:t>
            </a:r>
          </a:p>
          <a:p>
            <a:endParaRPr kumimoji="1" lang="en-US" altLang="ja-JP" sz="1100" b="1" dirty="0"/>
          </a:p>
          <a:p>
            <a:endParaRPr kumimoji="1" lang="en-US" altLang="ja-JP" sz="1100" b="1" dirty="0"/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NIDEC TECHNO MOTOR (Thailand) Co., Ltd.</a:t>
            </a:r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11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90420F3-7B7A-4B78-ABC9-A008029EF8A5}"/>
              </a:ext>
            </a:extLst>
          </p:cNvPr>
          <p:cNvCxnSpPr/>
          <p:nvPr/>
        </p:nvCxnSpPr>
        <p:spPr>
          <a:xfrm>
            <a:off x="914400" y="261366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450AB8E-0EC0-451B-BBC4-0048C23F7D3F}"/>
              </a:ext>
            </a:extLst>
          </p:cNvPr>
          <p:cNvSpPr txBox="1"/>
          <p:nvPr/>
        </p:nvSpPr>
        <p:spPr>
          <a:xfrm>
            <a:off x="471487" y="905059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## END OF Direct Labor System 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386555-3738-4255-9F84-2F631BE2C7B1}"/>
              </a:ext>
            </a:extLst>
          </p:cNvPr>
          <p:cNvSpPr txBox="1"/>
          <p:nvPr/>
        </p:nvSpPr>
        <p:spPr>
          <a:xfrm>
            <a:off x="406400" y="280352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5FF5FE5-9456-4C8D-B357-5E4DEF7C44DA}"/>
              </a:ext>
            </a:extLst>
          </p:cNvPr>
          <p:cNvCxnSpPr/>
          <p:nvPr/>
        </p:nvCxnSpPr>
        <p:spPr>
          <a:xfrm>
            <a:off x="914400" y="316750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D74A4B8-94E2-44F6-B2F7-812EBA49BC1B}"/>
              </a:ext>
            </a:extLst>
          </p:cNvPr>
          <p:cNvSpPr txBox="1"/>
          <p:nvPr/>
        </p:nvSpPr>
        <p:spPr>
          <a:xfrm>
            <a:off x="406400" y="3372966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0023414-0265-40F1-8819-468BEA9015F7}"/>
              </a:ext>
            </a:extLst>
          </p:cNvPr>
          <p:cNvCxnSpPr/>
          <p:nvPr/>
        </p:nvCxnSpPr>
        <p:spPr>
          <a:xfrm>
            <a:off x="914400" y="373694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2737A60-DFC6-4089-8BFA-08E793EDB353}"/>
              </a:ext>
            </a:extLst>
          </p:cNvPr>
          <p:cNvSpPr txBox="1"/>
          <p:nvPr/>
        </p:nvSpPr>
        <p:spPr>
          <a:xfrm>
            <a:off x="406400" y="3948404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F4DB5FC-8BCE-4AD0-873B-B6579CBD4EA5}"/>
              </a:ext>
            </a:extLst>
          </p:cNvPr>
          <p:cNvCxnSpPr/>
          <p:nvPr/>
        </p:nvCxnSpPr>
        <p:spPr>
          <a:xfrm>
            <a:off x="914400" y="431238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CC8B6FE-3581-44FC-9DEC-F1544EF8213E}"/>
              </a:ext>
            </a:extLst>
          </p:cNvPr>
          <p:cNvSpPr txBox="1"/>
          <p:nvPr/>
        </p:nvSpPr>
        <p:spPr>
          <a:xfrm>
            <a:off x="370469" y="4803435"/>
            <a:ext cx="61170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b="1" dirty="0"/>
          </a:p>
          <a:p>
            <a:r>
              <a:rPr kumimoji="1" lang="en-US" altLang="ja-JP" sz="1100" b="1" dirty="0"/>
              <a:t>TOMAS TECH CO.,LTD.</a:t>
            </a:r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F707B7E2-24C5-412A-9BC8-0D9042932055}"/>
              </a:ext>
            </a:extLst>
          </p:cNvPr>
          <p:cNvCxnSpPr/>
          <p:nvPr/>
        </p:nvCxnSpPr>
        <p:spPr>
          <a:xfrm>
            <a:off x="878469" y="559689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BA96C3-9C73-4888-897B-5BC28C9248F2}"/>
              </a:ext>
            </a:extLst>
          </p:cNvPr>
          <p:cNvSpPr txBox="1"/>
          <p:nvPr/>
        </p:nvSpPr>
        <p:spPr>
          <a:xfrm>
            <a:off x="370469" y="578675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F5E6E3F-76DF-49DB-B1A8-191FD6CD5E3A}"/>
              </a:ext>
            </a:extLst>
          </p:cNvPr>
          <p:cNvCxnSpPr/>
          <p:nvPr/>
        </p:nvCxnSpPr>
        <p:spPr>
          <a:xfrm>
            <a:off x="878469" y="615073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CD97158-E796-43D8-9519-A676C5C9D762}"/>
              </a:ext>
            </a:extLst>
          </p:cNvPr>
          <p:cNvSpPr txBox="1"/>
          <p:nvPr/>
        </p:nvSpPr>
        <p:spPr>
          <a:xfrm>
            <a:off x="370469" y="6356196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42595CF-7823-4846-8F78-5C88BB12B09C}"/>
              </a:ext>
            </a:extLst>
          </p:cNvPr>
          <p:cNvCxnSpPr/>
          <p:nvPr/>
        </p:nvCxnSpPr>
        <p:spPr>
          <a:xfrm>
            <a:off x="878469" y="672017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B37B7C-8A64-4ABE-8445-719B07C37BEA}"/>
              </a:ext>
            </a:extLst>
          </p:cNvPr>
          <p:cNvSpPr txBox="1"/>
          <p:nvPr/>
        </p:nvSpPr>
        <p:spPr>
          <a:xfrm>
            <a:off x="370469" y="6931634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FE87F5B-C513-409D-8C9B-CFE24CDC7CBF}"/>
              </a:ext>
            </a:extLst>
          </p:cNvPr>
          <p:cNvCxnSpPr/>
          <p:nvPr/>
        </p:nvCxnSpPr>
        <p:spPr>
          <a:xfrm>
            <a:off x="878469" y="729561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43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2A56EBC7-709A-4ED6-A792-7E0F926F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13" y="386288"/>
            <a:ext cx="14273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7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7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  <a:cs typeface="Cordia New" panose="020B0304020202020204" pitchFamily="34" charset="-34"/>
              </a:rPr>
              <a:t>Revision History</a:t>
            </a:r>
            <a:endParaRPr kumimoji="0" lang="en-US" altLang="ja-JP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7843B40D-5CED-4F03-8A04-82D93EEB5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28579"/>
              </p:ext>
            </p:extLst>
          </p:nvPr>
        </p:nvGraphicFramePr>
        <p:xfrm>
          <a:off x="289931" y="657714"/>
          <a:ext cx="6356195" cy="181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049">
                  <a:extLst>
                    <a:ext uri="{9D8B030D-6E8A-4147-A177-3AD203B41FA5}">
                      <a16:colId xmlns:a16="http://schemas.microsoft.com/office/drawing/2014/main" val="1689797891"/>
                    </a:ext>
                  </a:extLst>
                </a:gridCol>
                <a:gridCol w="731881">
                  <a:extLst>
                    <a:ext uri="{9D8B030D-6E8A-4147-A177-3AD203B41FA5}">
                      <a16:colId xmlns:a16="http://schemas.microsoft.com/office/drawing/2014/main" val="3968192231"/>
                    </a:ext>
                  </a:extLst>
                </a:gridCol>
                <a:gridCol w="2134322">
                  <a:extLst>
                    <a:ext uri="{9D8B030D-6E8A-4147-A177-3AD203B41FA5}">
                      <a16:colId xmlns:a16="http://schemas.microsoft.com/office/drawing/2014/main" val="1804588261"/>
                    </a:ext>
                  </a:extLst>
                </a:gridCol>
                <a:gridCol w="1900943">
                  <a:extLst>
                    <a:ext uri="{9D8B030D-6E8A-4147-A177-3AD203B41FA5}">
                      <a16:colId xmlns:a16="http://schemas.microsoft.com/office/drawing/2014/main" val="1088014115"/>
                    </a:ext>
                  </a:extLst>
                </a:gridCol>
              </a:tblGrid>
              <a:tr h="299724"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Date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Version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File name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Details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119801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r>
                        <a:rPr kumimoji="1" lang="en-US" altLang="ja-JP" sz="1000">
                          <a:solidFill>
                            <a:schemeClr val="tx1"/>
                          </a:solidFill>
                          <a:latin typeface="+mn-lt"/>
                        </a:rPr>
                        <a:t>12/Oct/2023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>
                          <a:solidFill>
                            <a:schemeClr val="tx1"/>
                          </a:solidFill>
                          <a:latin typeface="+mn-lt"/>
                        </a:rPr>
                        <a:t>R1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Handy Terminal Direct Labor system Specifications Documentation EN for NTMT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>
                          <a:solidFill>
                            <a:schemeClr val="tx1"/>
                          </a:solidFill>
                          <a:latin typeface="+mn-lt"/>
                        </a:rPr>
                        <a:t>First edition 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148244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859189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326445"/>
                  </a:ext>
                </a:extLst>
              </a:tr>
            </a:tbl>
          </a:graphicData>
        </a:graphic>
      </p:graphicFrame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74C7495-59A2-40E2-A622-FD8030C8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43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1. Overview</a:t>
            </a:r>
          </a:p>
          <a:p>
            <a:r>
              <a:rPr kumimoji="1" lang="en-US" altLang="ja-JP" sz="1100" dirty="0"/>
              <a:t>2. Overall configuration diagram</a:t>
            </a:r>
          </a:p>
          <a:p>
            <a:r>
              <a:rPr kumimoji="1" lang="en-US" altLang="ja-JP" sz="1100" dirty="0"/>
              <a:t>3. Document information</a:t>
            </a:r>
          </a:p>
          <a:p>
            <a:r>
              <a:rPr kumimoji="1" lang="en-US" altLang="ja-JP" sz="1100" dirty="0"/>
              <a:t>4. System functional specifications</a:t>
            </a:r>
          </a:p>
          <a:p>
            <a:r>
              <a:rPr kumimoji="1" lang="en-US" altLang="ja-JP" sz="1100" dirty="0"/>
              <a:t>5. Q&amp;A</a:t>
            </a:r>
          </a:p>
          <a:p>
            <a:r>
              <a:rPr kumimoji="1" lang="en-US" altLang="ja-JP" sz="1100" dirty="0"/>
              <a:t>6. Sign off</a:t>
            </a:r>
          </a:p>
          <a:p>
            <a:pPr marL="228600" indent="-228600">
              <a:buAutoNum type="arabicPeriod"/>
            </a:pPr>
            <a:endParaRPr kumimoji="1" lang="en-US" altLang="ja-JP" sz="1100" dirty="0"/>
          </a:p>
          <a:p>
            <a:pPr marL="228600" indent="-228600">
              <a:buAutoNum type="arabicPeriod"/>
            </a:pPr>
            <a:endParaRPr kumimoji="1" lang="en-US" altLang="ja-JP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7CAA9A5-8087-4AD4-B09F-ABE2347E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43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35960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1. Overview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E500C-DEBF-4741-8E40-0F7DB5793D37}"/>
              </a:ext>
            </a:extLst>
          </p:cNvPr>
          <p:cNvSpPr txBox="1"/>
          <p:nvPr/>
        </p:nvSpPr>
        <p:spPr>
          <a:xfrm>
            <a:off x="406400" y="1113628"/>
            <a:ext cx="61170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Direct Labor system</a:t>
            </a:r>
            <a:r>
              <a:rPr lang="th-TH" sz="1400" dirty="0"/>
              <a:t>.</a:t>
            </a:r>
            <a:r>
              <a:rPr lang="en-US" sz="1400" dirty="0"/>
              <a:t> Work efficiency and work accuracy can be improved with Handy Terminal support.</a:t>
            </a:r>
            <a:endParaRPr lang="th-TH" sz="1400" dirty="0"/>
          </a:p>
          <a:p>
            <a:r>
              <a:rPr lang="th-TH" sz="1400" dirty="0"/>
              <a:t>1. </a:t>
            </a:r>
            <a:r>
              <a:rPr lang="en-US" sz="1400" dirty="0"/>
              <a:t>Can choose to have workers work according to the set plan.</a:t>
            </a:r>
          </a:p>
          <a:p>
            <a:r>
              <a:rPr lang="en-US" sz="1400" dirty="0"/>
              <a:t>2. Able to collect and record Worker entry-exit information accurately, precisely, This allows the information to be used efficiently.</a:t>
            </a:r>
          </a:p>
        </p:txBody>
      </p:sp>
    </p:spTree>
    <p:extLst>
      <p:ext uri="{BB962C8B-B14F-4D97-AF65-F5344CB8AC3E}">
        <p14:creationId xmlns:p14="http://schemas.microsoft.com/office/powerpoint/2010/main" val="302107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Overall configuration 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Link with the NTMT database.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1" y="1368358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Overall configuration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710804"/>
            <a:ext cx="6117062" cy="74705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4" name="フローチャート: 磁気ディスク 3">
            <a:extLst>
              <a:ext uri="{FF2B5EF4-FFF2-40B4-BE49-F238E27FC236}">
                <a16:creationId xmlns:a16="http://schemas.microsoft.com/office/drawing/2014/main" id="{4554D20A-4E8D-42D0-B374-044FE84103BB}"/>
              </a:ext>
            </a:extLst>
          </p:cNvPr>
          <p:cNvSpPr/>
          <p:nvPr/>
        </p:nvSpPr>
        <p:spPr>
          <a:xfrm>
            <a:off x="1767163" y="4286573"/>
            <a:ext cx="990600" cy="843127"/>
          </a:xfrm>
          <a:prstGeom prst="flowChartMagneticDisk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正方形/長方形 34">
            <a:extLst>
              <a:ext uri="{FF2B5EF4-FFF2-40B4-BE49-F238E27FC236}">
                <a16:creationId xmlns:a16="http://schemas.microsoft.com/office/drawing/2014/main" id="{5797625B-EA15-4925-BABA-F0384DD360D0}"/>
              </a:ext>
            </a:extLst>
          </p:cNvPr>
          <p:cNvSpPr/>
          <p:nvPr/>
        </p:nvSpPr>
        <p:spPr>
          <a:xfrm>
            <a:off x="1350496" y="2530288"/>
            <a:ext cx="1780905" cy="39174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26" name="フローチャート: 磁気ディスク 18">
            <a:extLst>
              <a:ext uri="{FF2B5EF4-FFF2-40B4-BE49-F238E27FC236}">
                <a16:creationId xmlns:a16="http://schemas.microsoft.com/office/drawing/2014/main" id="{9EBCB2F3-BD28-4221-88AF-528512234A95}"/>
              </a:ext>
            </a:extLst>
          </p:cNvPr>
          <p:cNvSpPr/>
          <p:nvPr/>
        </p:nvSpPr>
        <p:spPr>
          <a:xfrm>
            <a:off x="1767163" y="5411696"/>
            <a:ext cx="990600" cy="843127"/>
          </a:xfrm>
          <a:prstGeom prst="flowChartMagneticDisk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800" b="1" dirty="0">
              <a:solidFill>
                <a:schemeClr val="tx1"/>
              </a:solidFill>
            </a:endParaRPr>
          </a:p>
        </p:txBody>
      </p:sp>
      <p:sp>
        <p:nvSpPr>
          <p:cNvPr id="27" name="正方形/長方形 20">
            <a:extLst>
              <a:ext uri="{FF2B5EF4-FFF2-40B4-BE49-F238E27FC236}">
                <a16:creationId xmlns:a16="http://schemas.microsoft.com/office/drawing/2014/main" id="{DB843D32-BD32-4F54-9B4A-4FD8E5805AFE}"/>
              </a:ext>
            </a:extLst>
          </p:cNvPr>
          <p:cNvSpPr/>
          <p:nvPr/>
        </p:nvSpPr>
        <p:spPr>
          <a:xfrm>
            <a:off x="1434142" y="2582378"/>
            <a:ext cx="1633059" cy="2590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NTMT database MS SQL 2014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29" name="正方形/長方形 21">
            <a:extLst>
              <a:ext uri="{FF2B5EF4-FFF2-40B4-BE49-F238E27FC236}">
                <a16:creationId xmlns:a16="http://schemas.microsoft.com/office/drawing/2014/main" id="{371F9496-4CF3-4E46-902E-3D16466E6577}"/>
              </a:ext>
            </a:extLst>
          </p:cNvPr>
          <p:cNvSpPr/>
          <p:nvPr/>
        </p:nvSpPr>
        <p:spPr>
          <a:xfrm>
            <a:off x="1232510" y="2142921"/>
            <a:ext cx="4392980" cy="460622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30" name="正方形/長方形 24">
            <a:extLst>
              <a:ext uri="{FF2B5EF4-FFF2-40B4-BE49-F238E27FC236}">
                <a16:creationId xmlns:a16="http://schemas.microsoft.com/office/drawing/2014/main" id="{C3A024B4-31D8-4B1C-81C8-03EE6E6D2C85}"/>
              </a:ext>
            </a:extLst>
          </p:cNvPr>
          <p:cNvSpPr/>
          <p:nvPr/>
        </p:nvSpPr>
        <p:spPr>
          <a:xfrm>
            <a:off x="2635271" y="2196426"/>
            <a:ext cx="1633059" cy="2590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NTMT MS Server 2019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31" name="正方形/長方形 27">
            <a:extLst>
              <a:ext uri="{FF2B5EF4-FFF2-40B4-BE49-F238E27FC236}">
                <a16:creationId xmlns:a16="http://schemas.microsoft.com/office/drawing/2014/main" id="{5615A7E6-C4AA-498C-A350-4034A877471D}"/>
              </a:ext>
            </a:extLst>
          </p:cNvPr>
          <p:cNvSpPr/>
          <p:nvPr/>
        </p:nvSpPr>
        <p:spPr>
          <a:xfrm>
            <a:off x="3083066" y="7277547"/>
            <a:ext cx="1456501" cy="82983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Handy terminal App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836781-E421-8FD8-4346-B92BFBC0A02F}"/>
              </a:ext>
            </a:extLst>
          </p:cNvPr>
          <p:cNvSpPr txBox="1"/>
          <p:nvPr/>
        </p:nvSpPr>
        <p:spPr>
          <a:xfrm>
            <a:off x="1769242" y="5880452"/>
            <a:ext cx="16330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800" dirty="0">
                <a:latin typeface="Calibri" panose="020F0502020204030204" pitchFamily="34" charset="0"/>
                <a:cs typeface="Calibri" panose="020F0502020204030204" pitchFamily="34" charset="0"/>
              </a:rPr>
              <a:t>NST_ACTUAL_PLAN</a:t>
            </a:r>
            <a:endParaRPr kumimoji="1" lang="ja-JP" alt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7D093D-634C-415D-1BA8-522740C4281B}"/>
              </a:ext>
            </a:extLst>
          </p:cNvPr>
          <p:cNvSpPr txBox="1"/>
          <p:nvPr/>
        </p:nvSpPr>
        <p:spPr>
          <a:xfrm>
            <a:off x="1528179" y="4799111"/>
            <a:ext cx="16330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800" dirty="0">
                <a:latin typeface="Calibri" panose="020F0502020204030204" pitchFamily="34" charset="0"/>
                <a:cs typeface="Calibri" panose="020F0502020204030204" pitchFamily="34" charset="0"/>
              </a:rPr>
              <a:t>NST_MANPOWER_ALLOC_PLAN</a:t>
            </a:r>
            <a:endParaRPr kumimoji="1" lang="ja-JP" alt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フローチャート: 磁気ディスク 3">
            <a:extLst>
              <a:ext uri="{FF2B5EF4-FFF2-40B4-BE49-F238E27FC236}">
                <a16:creationId xmlns:a16="http://schemas.microsoft.com/office/drawing/2014/main" id="{DECBDF9C-17E3-72AC-E3B4-3ACA24A3A871}"/>
              </a:ext>
            </a:extLst>
          </p:cNvPr>
          <p:cNvSpPr/>
          <p:nvPr/>
        </p:nvSpPr>
        <p:spPr>
          <a:xfrm>
            <a:off x="1767163" y="3123808"/>
            <a:ext cx="990600" cy="843127"/>
          </a:xfrm>
          <a:prstGeom prst="flowChartMagneticDisk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コネクタ: カギ線 8">
            <a:extLst>
              <a:ext uri="{FF2B5EF4-FFF2-40B4-BE49-F238E27FC236}">
                <a16:creationId xmlns:a16="http://schemas.microsoft.com/office/drawing/2014/main" id="{0F66C95F-53CC-6C7C-49C9-C9BCF7BB80BC}"/>
              </a:ext>
            </a:extLst>
          </p:cNvPr>
          <p:cNvCxnSpPr>
            <a:cxnSpLocks/>
            <a:endCxn id="21" idx="4"/>
          </p:cNvCxnSpPr>
          <p:nvPr/>
        </p:nvCxnSpPr>
        <p:spPr>
          <a:xfrm rot="16200000" flipV="1">
            <a:off x="1669929" y="4633207"/>
            <a:ext cx="3732175" cy="1556506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B9EAB48-B2BA-9380-9215-D4261987B7E0}"/>
              </a:ext>
            </a:extLst>
          </p:cNvPr>
          <p:cNvSpPr txBox="1"/>
          <p:nvPr/>
        </p:nvSpPr>
        <p:spPr>
          <a:xfrm>
            <a:off x="1498342" y="3657092"/>
            <a:ext cx="16330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800" dirty="0">
                <a:latin typeface="Calibri" panose="020F0502020204030204" pitchFamily="34" charset="0"/>
                <a:cs typeface="Calibri" panose="020F0502020204030204" pitchFamily="34" charset="0"/>
              </a:rPr>
              <a:t>NST_DIRECT_EMPLOYEE_MASTER</a:t>
            </a:r>
            <a:endParaRPr kumimoji="1" lang="ja-JP" alt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コネクタ: カギ線 8">
            <a:extLst>
              <a:ext uri="{FF2B5EF4-FFF2-40B4-BE49-F238E27FC236}">
                <a16:creationId xmlns:a16="http://schemas.microsoft.com/office/drawing/2014/main" id="{1FE27AA7-EA5E-3A5C-5DC0-77C558946D22}"/>
              </a:ext>
            </a:extLst>
          </p:cNvPr>
          <p:cNvCxnSpPr>
            <a:cxnSpLocks/>
            <a:stCxn id="31" idx="1"/>
            <a:endCxn id="26" idx="3"/>
          </p:cNvCxnSpPr>
          <p:nvPr/>
        </p:nvCxnSpPr>
        <p:spPr>
          <a:xfrm rot="10800000">
            <a:off x="2262464" y="6254824"/>
            <a:ext cx="820603" cy="1437641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コネクタ: カギ線 8">
            <a:extLst>
              <a:ext uri="{FF2B5EF4-FFF2-40B4-BE49-F238E27FC236}">
                <a16:creationId xmlns:a16="http://schemas.microsoft.com/office/drawing/2014/main" id="{238A2832-496A-447F-B6E5-91D24F76CACA}"/>
              </a:ext>
            </a:extLst>
          </p:cNvPr>
          <p:cNvCxnSpPr>
            <a:cxnSpLocks/>
            <a:stCxn id="31" idx="0"/>
            <a:endCxn id="24" idx="4"/>
          </p:cNvCxnSpPr>
          <p:nvPr/>
        </p:nvCxnSpPr>
        <p:spPr>
          <a:xfrm rot="16200000" flipV="1">
            <a:off x="1999835" y="5466065"/>
            <a:ext cx="2569410" cy="1053554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073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Document information</a:t>
            </a:r>
          </a:p>
        </p:txBody>
      </p:sp>
      <p:sp>
        <p:nvSpPr>
          <p:cNvPr id="19" name="テキスト ボックス 28">
            <a:extLst>
              <a:ext uri="{FF2B5EF4-FFF2-40B4-BE49-F238E27FC236}">
                <a16:creationId xmlns:a16="http://schemas.microsoft.com/office/drawing/2014/main" id="{C228F861-09D1-4CA6-8DE2-8258A4DD23B9}"/>
              </a:ext>
            </a:extLst>
          </p:cNvPr>
          <p:cNvSpPr txBox="1"/>
          <p:nvPr/>
        </p:nvSpPr>
        <p:spPr>
          <a:xfrm>
            <a:off x="328341" y="1022093"/>
            <a:ext cx="505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altLang="ja-JP" sz="1100" b="1" dirty="0"/>
              <a:t>1</a:t>
            </a:r>
            <a:r>
              <a:rPr kumimoji="1" lang="en-US" altLang="ja-JP" sz="1100" b="1" dirty="0"/>
              <a:t>.</a:t>
            </a:r>
            <a:r>
              <a:rPr lang="en-US" altLang="ja-JP" sz="1100" b="1" dirty="0">
                <a:solidFill>
                  <a:schemeClr val="tx1"/>
                </a:solidFill>
              </a:rPr>
              <a:t> Database information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5EDC7E-B575-4B2C-9546-7E61534BE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1331986"/>
            <a:ext cx="6117063" cy="498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A19BF4-2946-4443-BF3F-2174C757B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1893886"/>
            <a:ext cx="6117063" cy="14541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51A3DF-332F-4538-A577-626CCAFDC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92" y="3843048"/>
            <a:ext cx="6117071" cy="4983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8D581-4819-4251-899F-E73C8B6469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392" y="4444735"/>
            <a:ext cx="6117071" cy="1491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BD807D-C2B5-4751-90F0-5E76480BCF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392" y="6456708"/>
            <a:ext cx="6117071" cy="5587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7D99AB-E39A-4142-B7A1-577B43D3A5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400" y="7143485"/>
            <a:ext cx="6117063" cy="16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61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5B3EEA-D4AA-44A8-9AE7-AEB795E8A820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Handy terminal function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689520-7B62-46A7-AC05-C91832D1A65D}"/>
              </a:ext>
            </a:extLst>
          </p:cNvPr>
          <p:cNvSpPr txBox="1"/>
          <p:nvPr/>
        </p:nvSpPr>
        <p:spPr>
          <a:xfrm>
            <a:off x="334539" y="1266748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Handy terminal function / screen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528358"/>
            <a:ext cx="6117062" cy="76530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0471CC7-B0BC-4548-98D0-B0DDB8A7B154}"/>
              </a:ext>
            </a:extLst>
          </p:cNvPr>
          <p:cNvSpPr txBox="1"/>
          <p:nvPr/>
        </p:nvSpPr>
        <p:spPr>
          <a:xfrm>
            <a:off x="575754" y="1744172"/>
            <a:ext cx="17064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1.User Login</a:t>
            </a:r>
            <a:endParaRPr kumimoji="1" lang="ja-JP" altLang="en-US" sz="1100" dirty="0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40705FD-7D5E-4497-8380-E4789CAFFE61}"/>
              </a:ext>
            </a:extLst>
          </p:cNvPr>
          <p:cNvSpPr txBox="1"/>
          <p:nvPr/>
        </p:nvSpPr>
        <p:spPr>
          <a:xfrm>
            <a:off x="2592643" y="1744521"/>
            <a:ext cx="17064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2.Main Menu</a:t>
            </a:r>
            <a:endParaRPr kumimoji="1" lang="ja-JP" altLang="en-US" sz="1100" dirty="0"/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923E0B03-0DC4-4DDF-9B29-6521316EF417}"/>
              </a:ext>
            </a:extLst>
          </p:cNvPr>
          <p:cNvSpPr txBox="1"/>
          <p:nvPr/>
        </p:nvSpPr>
        <p:spPr>
          <a:xfrm>
            <a:off x="4387865" y="1751876"/>
            <a:ext cx="20468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3. </a:t>
            </a:r>
            <a:r>
              <a:rPr lang="en-US" sz="1100" dirty="0">
                <a:cs typeface="+mj-cs"/>
              </a:rPr>
              <a:t>Direct Labor</a:t>
            </a:r>
            <a:endParaRPr kumimoji="1" lang="en-US" altLang="ja-JP" sz="1100" dirty="0"/>
          </a:p>
          <a:p>
            <a:pPr algn="ctr"/>
            <a:endParaRPr kumimoji="1" lang="ja-JP" altLang="en-US" sz="11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2F834A5-7C60-4DFB-9B0A-FD5331690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54" y="2005419"/>
            <a:ext cx="1443012" cy="20371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F415C95-FC8C-403C-B2D1-08D703BAA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73" y="2005419"/>
            <a:ext cx="1664574" cy="20371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21B1B51-32E5-413E-A71E-27D881D84E66}"/>
              </a:ext>
            </a:extLst>
          </p:cNvPr>
          <p:cNvSpPr/>
          <p:nvPr/>
        </p:nvSpPr>
        <p:spPr>
          <a:xfrm>
            <a:off x="2678029" y="3144942"/>
            <a:ext cx="1512971" cy="26161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EA073DB-2C1F-4B3D-B042-B7E0A6211F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9697" y="1994246"/>
            <a:ext cx="1543050" cy="20886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8159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5B3EEA-D4AA-44A8-9AE7-AEB795E8A820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Handy terminal function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689520-7B62-46A7-AC05-C91832D1A65D}"/>
              </a:ext>
            </a:extLst>
          </p:cNvPr>
          <p:cNvSpPr txBox="1"/>
          <p:nvPr/>
        </p:nvSpPr>
        <p:spPr>
          <a:xfrm>
            <a:off x="334539" y="1266748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Handy terminal function / screen flow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528358"/>
            <a:ext cx="6117062" cy="76530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BE03652-4C76-48E5-BDAD-EDC1C12B0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06" y="1969916"/>
            <a:ext cx="1443012" cy="20371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8EB70AE-5A72-4675-A72A-40B084B26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773" y="1962296"/>
            <a:ext cx="1664574" cy="20371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3A9AAB6-4747-48CB-A313-4994D35403B9}"/>
              </a:ext>
            </a:extLst>
          </p:cNvPr>
          <p:cNvSpPr/>
          <p:nvPr/>
        </p:nvSpPr>
        <p:spPr>
          <a:xfrm>
            <a:off x="742549" y="3791220"/>
            <a:ext cx="1382689" cy="173776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3DCA8C-DF8A-48EB-9281-4672532A447D}"/>
              </a:ext>
            </a:extLst>
          </p:cNvPr>
          <p:cNvSpPr txBox="1"/>
          <p:nvPr/>
        </p:nvSpPr>
        <p:spPr>
          <a:xfrm>
            <a:off x="2406817" y="3229134"/>
            <a:ext cx="1664574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Step Login:</a:t>
            </a:r>
          </a:p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1.Scan user id.</a:t>
            </a:r>
          </a:p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2.Select shift code</a:t>
            </a:r>
          </a:p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3.Select work shop no.</a:t>
            </a:r>
          </a:p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4.Click button  </a:t>
            </a:r>
          </a:p>
          <a:p>
            <a:r>
              <a:rPr lang="en-US" sz="1400" dirty="0">
                <a:latin typeface="Angsana New" panose="02020603050405020304" pitchFamily="18" charset="-34"/>
                <a:cs typeface="Angsana New" panose="02020603050405020304" pitchFamily="18" charset="-34"/>
              </a:rPr>
              <a:t>5.Click button login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6029-BDB4-4837-A5EC-E29A625516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033" y="4167303"/>
            <a:ext cx="241875" cy="180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F0D575-1795-47B5-9250-7577ACC72196}"/>
              </a:ext>
            </a:extLst>
          </p:cNvPr>
          <p:cNvCxnSpPr>
            <a:cxnSpLocks/>
            <a:stCxn id="28" idx="3"/>
            <a:endCxn id="30" idx="1"/>
          </p:cNvCxnSpPr>
          <p:nvPr/>
        </p:nvCxnSpPr>
        <p:spPr>
          <a:xfrm flipV="1">
            <a:off x="2155718" y="2980894"/>
            <a:ext cx="2064055" cy="7619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F63847B2-FAB1-4B51-9F32-71D0CB2B14B5}"/>
              </a:ext>
            </a:extLst>
          </p:cNvPr>
          <p:cNvSpPr/>
          <p:nvPr/>
        </p:nvSpPr>
        <p:spPr>
          <a:xfrm>
            <a:off x="4309789" y="3134626"/>
            <a:ext cx="1481411" cy="20293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52A8A18-A44E-407D-BC50-6D27EB7272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5147" y="5616112"/>
            <a:ext cx="1719568" cy="2327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3DBBBCD-9825-4194-A895-D42EB9AF3D99}"/>
              </a:ext>
            </a:extLst>
          </p:cNvPr>
          <p:cNvCxnSpPr>
            <a:cxnSpLocks/>
            <a:stCxn id="30" idx="2"/>
            <a:endCxn id="35" idx="0"/>
          </p:cNvCxnSpPr>
          <p:nvPr/>
        </p:nvCxnSpPr>
        <p:spPr>
          <a:xfrm rot="5400000">
            <a:off x="3450186" y="4014237"/>
            <a:ext cx="1616621" cy="158712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52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5B3EEA-D4AA-44A8-9AE7-AEB795E8A820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Handy terminal function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689520-7B62-46A7-AC05-C91832D1A65D}"/>
              </a:ext>
            </a:extLst>
          </p:cNvPr>
          <p:cNvSpPr txBox="1"/>
          <p:nvPr/>
        </p:nvSpPr>
        <p:spPr>
          <a:xfrm>
            <a:off x="334539" y="1266748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Handy terminal function / screen flow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528358"/>
            <a:ext cx="6117062" cy="76530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24">
            <a:extLst>
              <a:ext uri="{FF2B5EF4-FFF2-40B4-BE49-F238E27FC236}">
                <a16:creationId xmlns:a16="http://schemas.microsoft.com/office/drawing/2014/main" id="{4D61AB9D-DEFB-404A-844F-A97CC65E003B}"/>
              </a:ext>
            </a:extLst>
          </p:cNvPr>
          <p:cNvSpPr/>
          <p:nvPr/>
        </p:nvSpPr>
        <p:spPr>
          <a:xfrm>
            <a:off x="547391" y="1662528"/>
            <a:ext cx="1633059" cy="2590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Direct Labor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DD5BEB6-53E7-41B2-A705-3B7CDC9E8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4657" y="3355813"/>
            <a:ext cx="2508685" cy="33802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BB49871-385B-4D2D-BF57-AF383400733E}"/>
              </a:ext>
            </a:extLst>
          </p:cNvPr>
          <p:cNvSpPr txBox="1"/>
          <p:nvPr/>
        </p:nvSpPr>
        <p:spPr>
          <a:xfrm>
            <a:off x="547391" y="2681518"/>
            <a:ext cx="15328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Click the button to 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select the desired shift.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005F1D-2470-4BED-8AE8-53A189759748}"/>
              </a:ext>
            </a:extLst>
          </p:cNvPr>
          <p:cNvSpPr/>
          <p:nvPr/>
        </p:nvSpPr>
        <p:spPr>
          <a:xfrm>
            <a:off x="2247900" y="3726180"/>
            <a:ext cx="2331720" cy="35052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C554110A-ABDF-441B-B363-A373273B05CB}"/>
              </a:ext>
            </a:extLst>
          </p:cNvPr>
          <p:cNvSpPr/>
          <p:nvPr/>
        </p:nvSpPr>
        <p:spPr>
          <a:xfrm>
            <a:off x="547391" y="2681518"/>
            <a:ext cx="1633059" cy="564601"/>
          </a:xfrm>
          <a:prstGeom prst="wedgeRectCallout">
            <a:avLst>
              <a:gd name="adj1" fmla="val 57505"/>
              <a:gd name="adj2" fmla="val 168652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6BE6262-A036-48C4-AD03-BEBEDB752618}"/>
              </a:ext>
            </a:extLst>
          </p:cNvPr>
          <p:cNvSpPr/>
          <p:nvPr/>
        </p:nvSpPr>
        <p:spPr>
          <a:xfrm>
            <a:off x="2188070" y="4118309"/>
            <a:ext cx="2414410" cy="298278"/>
          </a:xfrm>
          <a:prstGeom prst="rect">
            <a:avLst/>
          </a:prstGeom>
          <a:noFill/>
          <a:ln w="19050">
            <a:solidFill>
              <a:srgbClr val="00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4" name="Speech Bubble: Rectangle 23">
            <a:extLst>
              <a:ext uri="{FF2B5EF4-FFF2-40B4-BE49-F238E27FC236}">
                <a16:creationId xmlns:a16="http://schemas.microsoft.com/office/drawing/2014/main" id="{E2D34C7B-C7AF-467F-8BE0-E847D0D1A3EF}"/>
              </a:ext>
            </a:extLst>
          </p:cNvPr>
          <p:cNvSpPr/>
          <p:nvPr/>
        </p:nvSpPr>
        <p:spPr>
          <a:xfrm>
            <a:off x="4868634" y="3185159"/>
            <a:ext cx="1633059" cy="564601"/>
          </a:xfrm>
          <a:prstGeom prst="wedgeRectCallout">
            <a:avLst>
              <a:gd name="adj1" fmla="val -70812"/>
              <a:gd name="adj2" fmla="val 134911"/>
            </a:avLst>
          </a:prstGeom>
          <a:noFill/>
          <a:ln w="19050">
            <a:solidFill>
              <a:srgbClr val="00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B079C0-28B2-4DF8-BC9E-903A5DAB004B}"/>
              </a:ext>
            </a:extLst>
          </p:cNvPr>
          <p:cNvSpPr txBox="1"/>
          <p:nvPr/>
        </p:nvSpPr>
        <p:spPr>
          <a:xfrm>
            <a:off x="4918730" y="3185159"/>
            <a:ext cx="15328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Click the button to 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select In / Out.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EA67CC0-33C3-42C3-B959-6EF0C6EE1083}"/>
              </a:ext>
            </a:extLst>
          </p:cNvPr>
          <p:cNvSpPr/>
          <p:nvPr/>
        </p:nvSpPr>
        <p:spPr>
          <a:xfrm rot="10800000">
            <a:off x="4297679" y="5081530"/>
            <a:ext cx="106680" cy="51833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26D44D6F-9726-4E11-B39C-9FDD5AE96DFC}"/>
              </a:ext>
            </a:extLst>
          </p:cNvPr>
          <p:cNvSpPr/>
          <p:nvPr/>
        </p:nvSpPr>
        <p:spPr>
          <a:xfrm rot="10800000">
            <a:off x="4305300" y="5610271"/>
            <a:ext cx="106680" cy="51833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A08ED9-3A86-4509-BFB0-7F6AE4C54A0F}"/>
              </a:ext>
            </a:extLst>
          </p:cNvPr>
          <p:cNvSpPr/>
          <p:nvPr/>
        </p:nvSpPr>
        <p:spPr>
          <a:xfrm>
            <a:off x="2331720" y="4446175"/>
            <a:ext cx="2270760" cy="476907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9" name="Speech Bubble: Rectangle 28">
            <a:extLst>
              <a:ext uri="{FF2B5EF4-FFF2-40B4-BE49-F238E27FC236}">
                <a16:creationId xmlns:a16="http://schemas.microsoft.com/office/drawing/2014/main" id="{DCA1B31C-196B-4CC8-98ED-C7E2EC8B650D}"/>
              </a:ext>
            </a:extLst>
          </p:cNvPr>
          <p:cNvSpPr/>
          <p:nvPr/>
        </p:nvSpPr>
        <p:spPr>
          <a:xfrm>
            <a:off x="487909" y="3901440"/>
            <a:ext cx="1633059" cy="448641"/>
          </a:xfrm>
          <a:prstGeom prst="wedgeRectCallout">
            <a:avLst>
              <a:gd name="adj1" fmla="val 65904"/>
              <a:gd name="adj2" fmla="val 143175"/>
            </a:avLst>
          </a:prstGeom>
          <a:noFill/>
          <a:ln w="190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7A4678-0151-4718-92B5-581EA65A815E}"/>
              </a:ext>
            </a:extLst>
          </p:cNvPr>
          <p:cNvSpPr txBox="1"/>
          <p:nvPr/>
        </p:nvSpPr>
        <p:spPr>
          <a:xfrm>
            <a:off x="487909" y="3978982"/>
            <a:ext cx="1903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Scan or manual key user id.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25BA89-E810-4000-8BFA-BCE1FAEDB884}"/>
              </a:ext>
            </a:extLst>
          </p:cNvPr>
          <p:cNvSpPr/>
          <p:nvPr/>
        </p:nvSpPr>
        <p:spPr>
          <a:xfrm>
            <a:off x="2331720" y="4953000"/>
            <a:ext cx="2270760" cy="47690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33" name="Speech Bubble: Rectangle 32">
            <a:extLst>
              <a:ext uri="{FF2B5EF4-FFF2-40B4-BE49-F238E27FC236}">
                <a16:creationId xmlns:a16="http://schemas.microsoft.com/office/drawing/2014/main" id="{D74E8BDE-FE5B-43F8-A51A-19704EA3A83C}"/>
              </a:ext>
            </a:extLst>
          </p:cNvPr>
          <p:cNvSpPr/>
          <p:nvPr/>
        </p:nvSpPr>
        <p:spPr>
          <a:xfrm>
            <a:off x="4818540" y="4163874"/>
            <a:ext cx="1633059" cy="789126"/>
          </a:xfrm>
          <a:prstGeom prst="wedgeRectCallout">
            <a:avLst>
              <a:gd name="adj1" fmla="val -75945"/>
              <a:gd name="adj2" fmla="val 94355"/>
            </a:avLst>
          </a:prstGeom>
          <a:noFill/>
          <a:ln w="1905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E991EE-C567-4D56-9044-61D8C3A081D0}"/>
              </a:ext>
            </a:extLst>
          </p:cNvPr>
          <p:cNvSpPr txBox="1"/>
          <p:nvPr/>
        </p:nvSpPr>
        <p:spPr>
          <a:xfrm>
            <a:off x="4918730" y="4153786"/>
            <a:ext cx="16862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Select workshop list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If there are no list,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 they can be filled manual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CFA87D-5F18-4A7C-B100-384D30FA8411}"/>
              </a:ext>
            </a:extLst>
          </p:cNvPr>
          <p:cNvSpPr/>
          <p:nvPr/>
        </p:nvSpPr>
        <p:spPr>
          <a:xfrm>
            <a:off x="2189896" y="5459824"/>
            <a:ext cx="2412583" cy="476907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39" name="Speech Bubble: Rectangle 38">
            <a:extLst>
              <a:ext uri="{FF2B5EF4-FFF2-40B4-BE49-F238E27FC236}">
                <a16:creationId xmlns:a16="http://schemas.microsoft.com/office/drawing/2014/main" id="{BC0EA876-E63C-4DE8-BA8F-FF8EB8FA720D}"/>
              </a:ext>
            </a:extLst>
          </p:cNvPr>
          <p:cNvSpPr/>
          <p:nvPr/>
        </p:nvSpPr>
        <p:spPr>
          <a:xfrm>
            <a:off x="430194" y="5362588"/>
            <a:ext cx="1633059" cy="904868"/>
          </a:xfrm>
          <a:prstGeom prst="wedgeRectCallout">
            <a:avLst>
              <a:gd name="adj1" fmla="val 74303"/>
              <a:gd name="adj2" fmla="val 1914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E31A78-C091-4B6F-9F4F-BE2C63D64F1A}"/>
              </a:ext>
            </a:extLst>
          </p:cNvPr>
          <p:cNvSpPr txBox="1"/>
          <p:nvPr/>
        </p:nvSpPr>
        <p:spPr>
          <a:xfrm>
            <a:off x="379205" y="5403279"/>
            <a:ext cx="1781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Select process list</a:t>
            </a:r>
          </a:p>
          <a:p>
            <a:r>
              <a:rPr lang="en-US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If there are no list,</a:t>
            </a:r>
          </a:p>
          <a:p>
            <a:r>
              <a:rPr lang="en-US" sz="1800" dirty="0">
                <a:latin typeface="Angsana New" panose="02020603050405020304" pitchFamily="18" charset="-34"/>
                <a:cs typeface="Angsana New" panose="02020603050405020304" pitchFamily="18" charset="-34"/>
              </a:rPr>
              <a:t> they can be filled manual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85981EB-6613-4CA7-A9CB-D074FA9198C4}"/>
              </a:ext>
            </a:extLst>
          </p:cNvPr>
          <p:cNvSpPr/>
          <p:nvPr/>
        </p:nvSpPr>
        <p:spPr>
          <a:xfrm>
            <a:off x="2637650" y="5998722"/>
            <a:ext cx="1599070" cy="527403"/>
          </a:xfrm>
          <a:prstGeom prst="rect">
            <a:avLst/>
          </a:prstGeom>
          <a:noFill/>
          <a:ln w="19050">
            <a:solidFill>
              <a:srgbClr val="00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DAD427-FC99-4EBF-BE4C-49C6BE2A3A25}"/>
              </a:ext>
            </a:extLst>
          </p:cNvPr>
          <p:cNvSpPr txBox="1"/>
          <p:nvPr/>
        </p:nvSpPr>
        <p:spPr>
          <a:xfrm>
            <a:off x="1391867" y="6966479"/>
            <a:ext cx="40437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If the data is filled in completely, Click the Enter button to save data.</a:t>
            </a:r>
            <a:endParaRPr lang="th-TH" sz="1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The system will notify you.</a:t>
            </a:r>
          </a:p>
          <a:p>
            <a:pPr algn="ctr"/>
            <a:r>
              <a:rPr lang="en-US" sz="1600" b="1" dirty="0">
                <a:solidFill>
                  <a:srgbClr val="0000FF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OK : 2023/09/22 07:21:17</a:t>
            </a:r>
            <a:endParaRPr lang="th-TH" sz="1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4" name="Speech Bubble: Rectangle 43">
            <a:extLst>
              <a:ext uri="{FF2B5EF4-FFF2-40B4-BE49-F238E27FC236}">
                <a16:creationId xmlns:a16="http://schemas.microsoft.com/office/drawing/2014/main" id="{121A0EBB-CC79-4368-90B2-EBF87E4EC6B1}"/>
              </a:ext>
            </a:extLst>
          </p:cNvPr>
          <p:cNvSpPr/>
          <p:nvPr/>
        </p:nvSpPr>
        <p:spPr>
          <a:xfrm>
            <a:off x="1391867" y="6979230"/>
            <a:ext cx="3858314" cy="765954"/>
          </a:xfrm>
          <a:prstGeom prst="wedgeRectCallout">
            <a:avLst>
              <a:gd name="adj1" fmla="val -1833"/>
              <a:gd name="adj2" fmla="val -115668"/>
            </a:avLst>
          </a:prstGeom>
          <a:noFill/>
          <a:ln w="19050">
            <a:solidFill>
              <a:srgbClr val="00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5B3D80-6A12-4567-ADC2-36175E3650EA}"/>
              </a:ext>
            </a:extLst>
          </p:cNvPr>
          <p:cNvSpPr/>
          <p:nvPr/>
        </p:nvSpPr>
        <p:spPr>
          <a:xfrm>
            <a:off x="474980" y="7962900"/>
            <a:ext cx="5957253" cy="104538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3842097-893F-47C5-BA40-FE76F3B8229C}"/>
              </a:ext>
            </a:extLst>
          </p:cNvPr>
          <p:cNvSpPr txBox="1"/>
          <p:nvPr/>
        </p:nvSpPr>
        <p:spPr>
          <a:xfrm>
            <a:off x="461483" y="7992525"/>
            <a:ext cx="6117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Condition: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- When you record Out, but the system doesn't find it when you In.</a:t>
            </a:r>
          </a:p>
          <a:p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Can save data</a:t>
            </a:r>
            <a:r>
              <a:rPr lang="th-TH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</a:rPr>
              <a:t>but will notify</a:t>
            </a:r>
            <a:r>
              <a:rPr lang="en-US" sz="1600" dirty="0">
                <a:latin typeface="Angsana New" panose="02020603050405020304" pitchFamily="18" charset="-34"/>
                <a:cs typeface="Angsana New" panose="02020603050405020304" pitchFamily="18" charset="-34"/>
                <a:sym typeface="Wingdings" panose="05000000000000000000" pitchFamily="2" charset="2"/>
              </a:rPr>
              <a:t>: </a:t>
            </a:r>
            <a:r>
              <a:rPr lang="en-US" sz="1600" dirty="0">
                <a:solidFill>
                  <a:srgbClr val="FF0000"/>
                </a:solidFill>
                <a:latin typeface="Angsana New" panose="02020603050405020304" pitchFamily="18" charset="-34"/>
                <a:cs typeface="Angsana New" panose="02020603050405020304" pitchFamily="18" charset="-34"/>
                <a:sym typeface="Wingdings" panose="05000000000000000000" pitchFamily="2" charset="2"/>
              </a:rPr>
              <a:t>No data found In.</a:t>
            </a:r>
            <a:endParaRPr lang="th-TH" sz="1600" dirty="0">
              <a:solidFill>
                <a:srgbClr val="FF0000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48263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マニュアル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 kumimoji="1" sz="8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prstDash val="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7630</TotalTime>
  <Words>494</Words>
  <Application>Microsoft Office PowerPoint</Application>
  <PresentationFormat>A4 Paper (210x297 mm)</PresentationFormat>
  <Paragraphs>108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游ゴシック</vt:lpstr>
      <vt:lpstr>Angsana New</vt:lpstr>
      <vt:lpstr>Arial</vt:lpstr>
      <vt:lpstr>Calibri</vt:lpstr>
      <vt:lpstr>Office テーマ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SORAYA NORASING</cp:lastModifiedBy>
  <cp:revision>245</cp:revision>
  <cp:lastPrinted>2021-04-06T00:34:24Z</cp:lastPrinted>
  <dcterms:created xsi:type="dcterms:W3CDTF">2021-03-06T04:05:57Z</dcterms:created>
  <dcterms:modified xsi:type="dcterms:W3CDTF">2023-10-12T13:52:24Z</dcterms:modified>
</cp:coreProperties>
</file>